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2" r:id="rId2"/>
    <p:sldId id="371" r:id="rId3"/>
    <p:sldId id="370" r:id="rId4"/>
    <p:sldId id="373" r:id="rId5"/>
    <p:sldId id="374" r:id="rId6"/>
    <p:sldId id="321" r:id="rId7"/>
  </p:sldIdLst>
  <p:sldSz cx="10801350" cy="799306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8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9933"/>
    <a:srgbClr val="3399FF"/>
    <a:srgbClr val="FF3300"/>
    <a:srgbClr val="99FF66"/>
    <a:srgbClr val="00FFFF"/>
    <a:srgbClr val="00FF00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2" autoAdjust="0"/>
    <p:restoredTop sz="9467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518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DA608-6550-4706-88A4-0A3A9013399D}" type="datetimeFigureOut">
              <a:rPr lang="de-CH"/>
              <a:pPr>
                <a:defRPr/>
              </a:pPr>
              <a:t>10.08.2020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EF59E5-BCC8-4DA4-AC35-E7EEF4C9A40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235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44538"/>
            <a:ext cx="50292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6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076ACF-505B-4734-B877-AC45E0D1A3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166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9625" y="2482850"/>
            <a:ext cx="9182100" cy="171291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20838" y="4529138"/>
            <a:ext cx="7559675" cy="20431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39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807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96200" y="711200"/>
            <a:ext cx="2295525" cy="59499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711200"/>
            <a:ext cx="6734175" cy="59499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859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536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2488" y="5135563"/>
            <a:ext cx="9182100" cy="15875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52488" y="3387725"/>
            <a:ext cx="9182100" cy="17478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3213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1954213"/>
            <a:ext cx="4514850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76875" y="1954213"/>
            <a:ext cx="4514850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287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320675"/>
            <a:ext cx="9721850" cy="133191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750" y="1789113"/>
            <a:ext cx="47720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9750" y="2535238"/>
            <a:ext cx="4772025" cy="4605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86400" y="1789113"/>
            <a:ext cx="4775200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86400" y="2535238"/>
            <a:ext cx="4775200" cy="4605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382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531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39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317500"/>
            <a:ext cx="3554413" cy="135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22750" y="317500"/>
            <a:ext cx="603885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9750" y="1673225"/>
            <a:ext cx="3554413" cy="5467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0062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17725" y="5595938"/>
            <a:ext cx="6480175" cy="660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117725" y="714375"/>
            <a:ext cx="6480175" cy="479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17725" y="6256338"/>
            <a:ext cx="6480175" cy="938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566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711200"/>
            <a:ext cx="91821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954213"/>
            <a:ext cx="918210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644" tIns="51822" rIns="103644" bIns="51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pic>
        <p:nvPicPr>
          <p:cNvPr id="1028" name="Picture 7" descr="ZSO_Adresse_f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" b="64444"/>
          <a:stretch>
            <a:fillRect/>
          </a:stretch>
        </p:blipFill>
        <p:spPr bwMode="auto">
          <a:xfrm>
            <a:off x="765175" y="7105650"/>
            <a:ext cx="32512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ZSO_Logo_f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863" y="7116763"/>
            <a:ext cx="15001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809625" y="7016750"/>
            <a:ext cx="9182100" cy="0"/>
          </a:xfrm>
          <a:prstGeom prst="line">
            <a:avLst/>
          </a:prstGeom>
          <a:noFill/>
          <a:ln w="9525">
            <a:solidFill>
              <a:srgbClr val="3148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03663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defTabSz="103663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Grande" pitchFamily="16" charset="0"/>
          <a:ea typeface="ＭＳ Ｐゴシック" pitchFamily="16" charset="-128"/>
        </a:defRPr>
      </a:lvl2pPr>
      <a:lvl3pPr algn="l" defTabSz="103663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Grande" pitchFamily="16" charset="0"/>
          <a:ea typeface="ＭＳ Ｐゴシック" pitchFamily="16" charset="-128"/>
        </a:defRPr>
      </a:lvl3pPr>
      <a:lvl4pPr algn="l" defTabSz="103663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Grande" pitchFamily="16" charset="0"/>
          <a:ea typeface="ＭＳ Ｐゴシック" pitchFamily="16" charset="-128"/>
        </a:defRPr>
      </a:lvl4pPr>
      <a:lvl5pPr algn="l" defTabSz="1036638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Grande" pitchFamily="16" charset="0"/>
          <a:ea typeface="ＭＳ Ｐゴシック" pitchFamily="16" charset="-128"/>
        </a:defRPr>
      </a:lvl5pPr>
      <a:lvl6pPr marL="457200" algn="l" defTabSz="1036638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Grande" pitchFamily="16" charset="0"/>
          <a:ea typeface="ＭＳ Ｐゴシック" pitchFamily="16" charset="-128"/>
        </a:defRPr>
      </a:lvl6pPr>
      <a:lvl7pPr marL="914400" algn="l" defTabSz="1036638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Grande" pitchFamily="16" charset="0"/>
          <a:ea typeface="ＭＳ Ｐゴシック" pitchFamily="16" charset="-128"/>
        </a:defRPr>
      </a:lvl7pPr>
      <a:lvl8pPr marL="1371600" algn="l" defTabSz="1036638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Grande" pitchFamily="16" charset="0"/>
          <a:ea typeface="ＭＳ Ｐゴシック" pitchFamily="16" charset="-128"/>
        </a:defRPr>
      </a:lvl8pPr>
      <a:lvl9pPr marL="1828800" algn="l" defTabSz="1036638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Grande" pitchFamily="16" charset="0"/>
          <a:ea typeface="ＭＳ Ｐゴシック" pitchFamily="16" charset="-128"/>
        </a:defRPr>
      </a:lvl9pPr>
    </p:titleStyle>
    <p:bodyStyle>
      <a:lvl1pPr marL="388938" indent="-388938" algn="l" defTabSz="1036638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841375" indent="-322263" algn="l" defTabSz="103663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295400" indent="-258763" algn="l" defTabSz="1036638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814513" indent="-258763" algn="l" defTabSz="103663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4pPr>
      <a:lvl5pPr marL="2332038" indent="-258763" algn="l" defTabSz="103663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5pPr>
      <a:lvl6pPr marL="2789238" indent="-258763" algn="l" defTabSz="103663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6pPr>
      <a:lvl7pPr marL="3246438" indent="-258763" algn="l" defTabSz="103663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7pPr>
      <a:lvl8pPr marL="3703638" indent="-258763" algn="l" defTabSz="103663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8pPr>
      <a:lvl9pPr marL="4160838" indent="-258763" algn="l" defTabSz="103663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64171" y="1554956"/>
            <a:ext cx="9182100" cy="798513"/>
          </a:xfrm>
        </p:spPr>
        <p:txBody>
          <a:bodyPr/>
          <a:lstStyle/>
          <a:p>
            <a:pPr algn="ctr" eaLnBrk="1" hangingPunct="1"/>
            <a:r>
              <a:rPr lang="de-CH" altLang="de-DE" sz="6000" b="1" dirty="0">
                <a:latin typeface="Calibri" pitchFamily="34" charset="0"/>
              </a:rPr>
              <a:t>Schutzkonzept</a:t>
            </a:r>
            <a:br>
              <a:rPr lang="de-CH" altLang="de-DE" sz="4800" b="1" dirty="0">
                <a:latin typeface="Calibri" pitchFamily="34" charset="0"/>
              </a:rPr>
            </a:br>
            <a:r>
              <a:rPr lang="de-CH" altLang="de-DE" sz="4800" b="1" dirty="0">
                <a:latin typeface="Calibri" pitchFamily="34" charset="0"/>
              </a:rPr>
              <a:t> COVID-19</a:t>
            </a:r>
            <a:br>
              <a:rPr lang="de-CH" altLang="de-DE" sz="4800" b="1" dirty="0">
                <a:latin typeface="Calibri" pitchFamily="34" charset="0"/>
              </a:rPr>
            </a:br>
            <a:r>
              <a:rPr lang="de-CH" altLang="de-DE" sz="4800" b="1" dirty="0">
                <a:latin typeface="Calibri" pitchFamily="34" charset="0"/>
              </a:rPr>
              <a:t>für Dienstleistungen 2020 </a:t>
            </a:r>
            <a:br>
              <a:rPr lang="de-CH" altLang="de-DE" sz="4800" b="1" dirty="0">
                <a:latin typeface="Calibri" pitchFamily="34" charset="0"/>
              </a:rPr>
            </a:br>
            <a:r>
              <a:rPr lang="de-CH" altLang="de-DE" sz="4800" b="1" dirty="0">
                <a:latin typeface="Calibri" pitchFamily="34" charset="0"/>
              </a:rPr>
              <a:t>in der</a:t>
            </a:r>
            <a:endParaRPr lang="de-DE" altLang="de-DE" sz="4800" b="1" dirty="0">
              <a:latin typeface="Calibri" pitchFamily="34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	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1026" name="Grafik 1" descr="Beschreibung: ZSO_Logo_fgb">
            <a:extLst>
              <a:ext uri="{FF2B5EF4-FFF2-40B4-BE49-F238E27FC236}">
                <a16:creationId xmlns:a16="http://schemas.microsoft.com/office/drawing/2014/main" id="{A26EFE5F-082A-4292-A249-31510CB34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459" y="5004643"/>
            <a:ext cx="3624262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25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CH" altLang="de-DE" sz="6000" b="1" dirty="0">
                <a:latin typeface="Calibri" pitchFamily="34" charset="0"/>
              </a:rPr>
              <a:t>Gültigkeit des Schutzkonzeptes</a:t>
            </a:r>
            <a:br>
              <a:rPr lang="de-CH" altLang="de-DE" sz="4800" b="1" dirty="0">
                <a:latin typeface="Calibri" pitchFamily="34" charset="0"/>
              </a:rPr>
            </a:br>
            <a:br>
              <a:rPr lang="de-CH" altLang="de-DE" sz="4800" b="1" dirty="0">
                <a:latin typeface="Calibri" pitchFamily="34" charset="0"/>
              </a:rPr>
            </a:br>
            <a:br>
              <a:rPr lang="de-CH" altLang="de-DE" sz="1400" b="1" dirty="0">
                <a:latin typeface="Calibri" pitchFamily="34" charset="0"/>
              </a:rPr>
            </a:br>
            <a:r>
              <a:rPr lang="de-CH" altLang="de-DE" sz="4400" b="1" dirty="0">
                <a:latin typeface="Calibri" pitchFamily="34" charset="0"/>
              </a:rPr>
              <a:t>für KVK</a:t>
            </a:r>
            <a:br>
              <a:rPr lang="de-CH" altLang="de-DE" sz="4400" b="1" dirty="0">
                <a:latin typeface="Calibri" pitchFamily="34" charset="0"/>
              </a:rPr>
            </a:br>
            <a:r>
              <a:rPr lang="de-CH" altLang="de-DE" sz="4400" b="1" dirty="0">
                <a:latin typeface="Calibri" pitchFamily="34" charset="0"/>
              </a:rPr>
              <a:t>für WK</a:t>
            </a:r>
            <a:br>
              <a:rPr lang="de-CH" altLang="de-DE" sz="4400" b="1" dirty="0">
                <a:latin typeface="Calibri" pitchFamily="34" charset="0"/>
              </a:rPr>
            </a:br>
            <a:r>
              <a:rPr lang="de-CH" altLang="de-DE" sz="4400" b="1" dirty="0">
                <a:latin typeface="Calibri" pitchFamily="34" charset="0"/>
              </a:rPr>
              <a:t>für </a:t>
            </a:r>
            <a:r>
              <a:rPr lang="de-CH" altLang="de-DE" sz="4400" b="1" dirty="0" err="1">
                <a:latin typeface="Calibri" pitchFamily="34" charset="0"/>
              </a:rPr>
              <a:t>EzG</a:t>
            </a:r>
            <a:br>
              <a:rPr lang="de-CH" altLang="de-DE" sz="4400" b="1" dirty="0">
                <a:latin typeface="Calibri" pitchFamily="34" charset="0"/>
              </a:rPr>
            </a:br>
            <a:r>
              <a:rPr lang="de-CH" altLang="de-DE" sz="4400" b="1" dirty="0">
                <a:latin typeface="Calibri" pitchFamily="34" charset="0"/>
              </a:rPr>
              <a:t>für Rapporte</a:t>
            </a:r>
            <a:endParaRPr lang="de-DE" altLang="de-DE" sz="4400" b="1" dirty="0">
              <a:latin typeface="Calibri" pitchFamily="34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09625" y="4068539"/>
            <a:ext cx="9182100" cy="2592611"/>
          </a:xfrm>
        </p:spPr>
        <p:txBody>
          <a:bodyPr/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  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	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595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4800" b="1" dirty="0">
                <a:latin typeface="Calibri" pitchFamily="34" charset="0"/>
              </a:rPr>
              <a:t>Schutzkonzept COVID-19</a:t>
            </a:r>
            <a:br>
              <a:rPr lang="de-DE" altLang="de-DE" sz="4800" b="1" dirty="0">
                <a:latin typeface="Calibri" pitchFamily="34" charset="0"/>
              </a:rPr>
            </a:br>
            <a:r>
              <a:rPr lang="de-DE" altLang="de-DE" sz="2400" b="1" dirty="0">
                <a:latin typeface="Calibri" pitchFamily="34" charset="0"/>
              </a:rPr>
              <a:t> 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09625" y="1750400"/>
            <a:ext cx="9415586" cy="4706937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		</a:t>
            </a: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zur Rückverfolgung: </a:t>
            </a:r>
            <a:r>
              <a:rPr lang="de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SwissCovid</a:t>
            </a: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 App aktivieren</a:t>
            </a: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de-CH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Vor- und während der Dienstleistung 1.5 m Abstand</a:t>
            </a: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allfällige Bodenmarkierungen beachten </a:t>
            </a:r>
            <a:r>
              <a:rPr lang="de-CH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CH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auch 			während Rauchpausen, beim Essen und fassen)</a:t>
            </a: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Händeschütteln vermeiden</a:t>
            </a:r>
          </a:p>
          <a:p>
            <a:pPr marL="0" indent="0">
              <a:buNone/>
            </a:pPr>
            <a:endParaRPr lang="de-CH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Hände desinfizieren, regelmässig Hände waschen</a:t>
            </a: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(jeder </a:t>
            </a:r>
            <a:r>
              <a:rPr lang="de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AdZS</a:t>
            </a: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 erhält 100 ml Hände-Desinfektionsgel)</a:t>
            </a:r>
          </a:p>
          <a:p>
            <a:pPr marL="0" indent="0">
              <a:buNone/>
            </a:pPr>
            <a:endParaRPr lang="de-CH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CH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	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820D192-A9E8-4D02-99C7-8235B9B846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84" y="4384737"/>
            <a:ext cx="1046480" cy="10795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8E4DDA6-8FF1-416B-80ED-45B52F78FF7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05" y="5669353"/>
            <a:ext cx="1046480" cy="10795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8B80691-8618-4E2B-884E-0B96B78AF5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43" y="1783960"/>
            <a:ext cx="1049020" cy="10795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1C08A8C-85BB-46CB-AE8E-CBE13B9EB92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84" y="3064550"/>
            <a:ext cx="104648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2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4800" b="1" dirty="0">
                <a:latin typeface="Calibri" pitchFamily="34" charset="0"/>
              </a:rPr>
              <a:t>Schutzkonzept COVID-19 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			</a:t>
            </a:r>
          </a:p>
          <a:p>
            <a:pPr marL="0" indent="0">
              <a:buNone/>
            </a:pPr>
            <a:r>
              <a:rPr lang="de-CH" dirty="0"/>
              <a:t>	    </a:t>
            </a:r>
            <a:r>
              <a:rPr lang="de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Während der </a:t>
            </a:r>
            <a:r>
              <a:rPr lang="de-CH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gesamten</a:t>
            </a:r>
            <a:r>
              <a:rPr lang="de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Arbeitszeit:</a:t>
            </a:r>
          </a:p>
          <a:p>
            <a:pPr marL="0" indent="0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Schutzmaske tragen! Auch in Fahrzeugen</a:t>
            </a: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Ausnahmen: während Verpflegungs- und Rauchpausen</a:t>
            </a: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(Einweg-Schutzmasken werden zur Verfügung gestellt)</a:t>
            </a: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Gebrauchte Masken in geschlossenem Behälter 			entsorgen.</a:t>
            </a: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Arbeitshandschuhe tragen</a:t>
            </a: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marL="0" indent="0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8702DF3-8887-4B41-BD0E-8E8D82B59E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54" y="3456781"/>
            <a:ext cx="1046480" cy="10795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6A5028E-C8B9-45A9-AB61-C5741F843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94" y="5429249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1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4800" b="1" dirty="0">
                <a:latin typeface="Calibri" pitchFamily="34" charset="0"/>
              </a:rPr>
              <a:t>Schutzkonzept COVID-19 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05817" y="1955006"/>
            <a:ext cx="9481170" cy="4528043"/>
          </a:xfrm>
        </p:spPr>
        <p:txBody>
          <a:bodyPr/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	</a:t>
            </a: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Falls während der Dienstleistung Symptome auftreten, 		unverzüglich dem Kursleiter melden!</a:t>
            </a:r>
          </a:p>
          <a:p>
            <a:pPr marL="0" indent="0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		in Armbeuge niesen und husten. Kein Spucken!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	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2050" name="Picture 2" descr="Gefahr – Wikipedia">
            <a:extLst>
              <a:ext uri="{FF2B5EF4-FFF2-40B4-BE49-F238E27FC236}">
                <a16:creationId xmlns:a16="http://schemas.microsoft.com/office/drawing/2014/main" id="{7F708231-77D9-4618-BF71-5DDE6DB46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95" y="2052315"/>
            <a:ext cx="1567957" cy="137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B712773-B3C7-47B8-AC09-1F1831895FA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19" y="4284563"/>
            <a:ext cx="122413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0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155" y="2124323"/>
            <a:ext cx="9182100" cy="2952750"/>
          </a:xfrm>
        </p:spPr>
        <p:txBody>
          <a:bodyPr/>
          <a:lstStyle/>
          <a:p>
            <a:pPr eaLnBrk="1" hangingPunct="1"/>
            <a:r>
              <a:rPr lang="de-CH" altLang="de-DE" sz="9600" b="1">
                <a:latin typeface="Calibri" pitchFamily="34" charset="0"/>
              </a:rPr>
              <a:t>				</a:t>
            </a:r>
            <a:r>
              <a:rPr lang="de-CH" altLang="de-DE" sz="18000" b="1">
                <a:latin typeface="Calibri" pitchFamily="34" charset="0"/>
              </a:rPr>
              <a:t>?</a:t>
            </a:r>
            <a:br>
              <a:rPr lang="de-CH" altLang="de-DE" sz="18000" b="1">
                <a:latin typeface="Calibri" pitchFamily="34" charset="0"/>
              </a:rPr>
            </a:br>
            <a:r>
              <a:rPr lang="de-CH" altLang="de-DE" sz="2800" b="1">
                <a:latin typeface="Calibri" pitchFamily="34" charset="0"/>
              </a:rPr>
              <a:t>  </a:t>
            </a:r>
            <a:br>
              <a:rPr lang="de-CH" altLang="de-DE" sz="2800" b="1">
                <a:latin typeface="Calibri" pitchFamily="34" charset="0"/>
              </a:rPr>
            </a:br>
            <a:br>
              <a:rPr lang="de-CH" altLang="de-DE" sz="2800" b="1">
                <a:latin typeface="Calibri" pitchFamily="34" charset="0"/>
              </a:rPr>
            </a:br>
            <a:br>
              <a:rPr lang="de-CH" altLang="de-DE" sz="2800" b="1">
                <a:latin typeface="Calibri" pitchFamily="34" charset="0"/>
              </a:rPr>
            </a:br>
            <a:br>
              <a:rPr lang="de-CH" altLang="de-DE" sz="2800" b="1">
                <a:latin typeface="Calibri" pitchFamily="34" charset="0"/>
              </a:rPr>
            </a:br>
            <a:br>
              <a:rPr lang="de-CH" altLang="de-DE" sz="2800" b="1">
                <a:latin typeface="Calibri" pitchFamily="34" charset="0"/>
              </a:rPr>
            </a:br>
            <a:endParaRPr lang="de-DE" altLang="de-DE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Lucida Grande"/>
        <a:ea typeface="ＭＳ Ｐゴシック"/>
        <a:cs typeface=""/>
      </a:majorFont>
      <a:minorFont>
        <a:latin typeface="Lucida Grande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66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66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Benutzerdefiniert</PresentationFormat>
  <Paragraphs>62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ＭＳ Ｐゴシック</vt:lpstr>
      <vt:lpstr>Calibri</vt:lpstr>
      <vt:lpstr>Lucida Grande</vt:lpstr>
      <vt:lpstr>Leere Präsentation</vt:lpstr>
      <vt:lpstr>Schutzkonzept  COVID-19 für Dienstleistungen 2020  in der</vt:lpstr>
      <vt:lpstr>Gültigkeit des Schutzkonzeptes   für KVK für WK für EzG für Rapporte</vt:lpstr>
      <vt:lpstr>Schutzkonzept COVID-19  </vt:lpstr>
      <vt:lpstr>Schutzkonzept COVID-19 </vt:lpstr>
      <vt:lpstr>Schutzkonzept COVID-19 </vt:lpstr>
      <vt:lpstr>    ?        </vt:lpstr>
    </vt:vector>
  </TitlesOfParts>
  <Company>Typo SFGBB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Typo SFGBB</dc:creator>
  <cp:lastModifiedBy>Honegger Walter</cp:lastModifiedBy>
  <cp:revision>428</cp:revision>
  <cp:lastPrinted>2019-03-07T12:48:59Z</cp:lastPrinted>
  <dcterms:created xsi:type="dcterms:W3CDTF">2007-12-14T12:46:15Z</dcterms:created>
  <dcterms:modified xsi:type="dcterms:W3CDTF">2020-08-10T06:53:10Z</dcterms:modified>
</cp:coreProperties>
</file>